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92" r:id="rId5"/>
    <p:sldId id="275" r:id="rId6"/>
    <p:sldId id="296" r:id="rId7"/>
    <p:sldId id="276" r:id="rId8"/>
    <p:sldId id="277" r:id="rId9"/>
    <p:sldId id="283" r:id="rId10"/>
    <p:sldId id="284" r:id="rId11"/>
    <p:sldId id="295" r:id="rId12"/>
    <p:sldId id="288" r:id="rId13"/>
    <p:sldId id="297" r:id="rId14"/>
    <p:sldId id="298" r:id="rId15"/>
    <p:sldId id="300" r:id="rId16"/>
    <p:sldId id="299" r:id="rId17"/>
    <p:sldId id="28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vya maraka" initials="km" lastIdx="4" clrIdx="0">
    <p:extLst>
      <p:ext uri="{19B8F6BF-5375-455C-9EA6-DF929625EA0E}">
        <p15:presenceInfo xmlns:p15="http://schemas.microsoft.com/office/powerpoint/2012/main" userId="05ec72d0f66114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7" d="100"/>
          <a:sy n="67" d="100"/>
        </p:scale>
        <p:origin x="644" y="7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17T20:08:07.072" idx="4">
    <p:pos x="10" y="10"/>
    <p:text>client</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11/17/2022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0.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39266" y="35743"/>
            <a:ext cx="5257793" cy="2825541"/>
          </a:xfrm>
        </p:spPr>
        <p:txBody>
          <a:bodyPr/>
          <a:lstStyle/>
          <a:p>
            <a:r>
              <a:rPr lang="en-IN" sz="6000" dirty="0"/>
              <a:t>Pension Management System </a:t>
            </a:r>
            <a:endParaRPr lang="en-US" sz="60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39266" y="4114800"/>
            <a:ext cx="4494634" cy="1533525"/>
          </a:xfrm>
        </p:spPr>
        <p:txBody>
          <a:bodyPr/>
          <a:lstStyle/>
          <a:p>
            <a:r>
              <a:rPr lang="en-US" sz="2400" dirty="0"/>
              <a:t>Project By : </a:t>
            </a:r>
            <a:r>
              <a:rPr lang="en-US" sz="2400" dirty="0" err="1"/>
              <a:t>Kakarala</a:t>
            </a:r>
            <a:r>
              <a:rPr lang="en-US" sz="2400" dirty="0"/>
              <a:t> Lalitha Sri</a:t>
            </a:r>
          </a:p>
          <a:p>
            <a:r>
              <a:rPr lang="en-US" sz="2400" dirty="0"/>
              <a:t> Employee Id : 2174047</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27E4A1-B854-24F9-CF96-01618A37EAE8}"/>
              </a:ext>
            </a:extLst>
          </p:cNvPr>
          <p:cNvSpPr>
            <a:spLocks noGrp="1"/>
          </p:cNvSpPr>
          <p:nvPr>
            <p:ph type="ftr" sz="quarter" idx="49"/>
          </p:nvPr>
        </p:nvSpPr>
        <p:spPr/>
        <p:txBody>
          <a:bodyPr/>
          <a:lstStyle/>
          <a:p>
            <a:r>
              <a:rPr lang="en-US" noProof="0"/>
              <a:t>Presentation Title</a:t>
            </a:r>
            <a:endParaRPr lang="en-US" noProof="0" dirty="0"/>
          </a:p>
        </p:txBody>
      </p:sp>
      <p:sp>
        <p:nvSpPr>
          <p:cNvPr id="3" name="Text Placeholder 2">
            <a:extLst>
              <a:ext uri="{FF2B5EF4-FFF2-40B4-BE49-F238E27FC236}">
                <a16:creationId xmlns:a16="http://schemas.microsoft.com/office/drawing/2014/main" id="{D22BE3BB-028C-5682-DB12-B4056F7FA1D3}"/>
              </a:ext>
            </a:extLst>
          </p:cNvPr>
          <p:cNvSpPr>
            <a:spLocks noGrp="1"/>
          </p:cNvSpPr>
          <p:nvPr>
            <p:ph type="body" sz="quarter" idx="28"/>
          </p:nvPr>
        </p:nvSpPr>
        <p:spPr>
          <a:xfrm>
            <a:off x="219074" y="1143000"/>
            <a:ext cx="5876925" cy="5257800"/>
          </a:xfrm>
        </p:spPr>
        <p:txBody>
          <a:bodyPr/>
          <a:lstStyle/>
          <a:p>
            <a:pPr marL="342900" indent="-342900">
              <a:buFont typeface="Wingdings"/>
              <a:buChar char="§"/>
            </a:pPr>
            <a:r>
              <a:rPr lang="en-US" sz="2800" dirty="0"/>
              <a:t>To </a:t>
            </a:r>
            <a:r>
              <a:rPr lang="en-US" sz="2800" dirty="0" err="1"/>
              <a:t>dockerization</a:t>
            </a:r>
            <a:r>
              <a:rPr lang="en-US" sz="2800" dirty="0"/>
              <a:t> we need </a:t>
            </a:r>
            <a:r>
              <a:rPr lang="en-US" sz="2800" dirty="0" err="1"/>
              <a:t>Dockerfile</a:t>
            </a:r>
            <a:r>
              <a:rPr lang="en-US" sz="2800" dirty="0"/>
              <a:t> in our application. </a:t>
            </a:r>
          </a:p>
          <a:p>
            <a:endParaRPr lang="en-US" sz="2800" dirty="0"/>
          </a:p>
          <a:p>
            <a:pPr marL="342900" indent="-342900">
              <a:buFont typeface="Wingdings"/>
              <a:buChar char="§"/>
            </a:pPr>
            <a:r>
              <a:rPr lang="en-US" sz="2800" dirty="0"/>
              <a:t>After that start docker from docker desktop</a:t>
            </a:r>
          </a:p>
          <a:p>
            <a:endParaRPr lang="en-US" sz="2800" dirty="0"/>
          </a:p>
          <a:p>
            <a:pPr marL="342900" indent="-342900">
              <a:buFont typeface="Wingdings"/>
              <a:buChar char="§"/>
            </a:pPr>
            <a:r>
              <a:rPr lang="en-US" sz="2800" dirty="0"/>
              <a:t> Run command </a:t>
            </a:r>
            <a:r>
              <a:rPr lang="en-US" sz="2800" dirty="0" err="1"/>
              <a:t>mvn</a:t>
            </a:r>
            <a:r>
              <a:rPr lang="en-US" sz="2800" dirty="0"/>
              <a:t> install </a:t>
            </a:r>
            <a:r>
              <a:rPr lang="en-US" sz="2800" dirty="0" err="1"/>
              <a:t>dockerfile:build</a:t>
            </a:r>
            <a:endParaRPr lang="en-US" sz="2800" dirty="0"/>
          </a:p>
          <a:p>
            <a:endParaRPr lang="en-US" sz="2800" dirty="0"/>
          </a:p>
          <a:p>
            <a:pPr marL="342900" indent="-342900">
              <a:buFont typeface="Wingdings"/>
              <a:buChar char="§"/>
            </a:pPr>
            <a:r>
              <a:rPr lang="en-US" sz="2800" dirty="0"/>
              <a:t> Check docker desktop weather image is created or  not </a:t>
            </a:r>
          </a:p>
          <a:p>
            <a:endParaRPr lang="en-US" sz="2800" dirty="0"/>
          </a:p>
          <a:p>
            <a:pPr marL="342900" indent="-342900">
              <a:buFont typeface="Wingdings"/>
              <a:buChar char="§"/>
            </a:pPr>
            <a:r>
              <a:rPr lang="en-US" sz="2800" dirty="0"/>
              <a:t>Push to docker hub from docker desktop</a:t>
            </a:r>
            <a:endParaRPr lang="en-IN" sz="2800" dirty="0"/>
          </a:p>
        </p:txBody>
      </p:sp>
      <p:sp>
        <p:nvSpPr>
          <p:cNvPr id="4" name="Title 3">
            <a:extLst>
              <a:ext uri="{FF2B5EF4-FFF2-40B4-BE49-F238E27FC236}">
                <a16:creationId xmlns:a16="http://schemas.microsoft.com/office/drawing/2014/main" id="{3B3EF960-90B1-260C-1E92-7AF62D980759}"/>
              </a:ext>
            </a:extLst>
          </p:cNvPr>
          <p:cNvSpPr>
            <a:spLocks noGrp="1"/>
          </p:cNvSpPr>
          <p:nvPr>
            <p:ph type="title"/>
          </p:nvPr>
        </p:nvSpPr>
        <p:spPr>
          <a:xfrm>
            <a:off x="107852" y="182913"/>
            <a:ext cx="9823998" cy="1325563"/>
          </a:xfrm>
        </p:spPr>
        <p:txBody>
          <a:bodyPr/>
          <a:lstStyle/>
          <a:p>
            <a:r>
              <a:rPr lang="en-US" sz="6000" dirty="0"/>
              <a:t>Steps of </a:t>
            </a:r>
            <a:r>
              <a:rPr lang="en-US" sz="6000" dirty="0" err="1"/>
              <a:t>Dockerization</a:t>
            </a:r>
            <a:br>
              <a:rPr lang="en-US" sz="4400" dirty="0">
                <a:solidFill>
                  <a:srgbClr val="FFFF00"/>
                </a:solidFill>
              </a:rPr>
            </a:br>
            <a:endParaRPr lang="en-IN" dirty="0"/>
          </a:p>
        </p:txBody>
      </p:sp>
    </p:spTree>
    <p:extLst>
      <p:ext uri="{BB962C8B-B14F-4D97-AF65-F5344CB8AC3E}">
        <p14:creationId xmlns:p14="http://schemas.microsoft.com/office/powerpoint/2010/main" val="1211631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B612D512-EEDA-E7E9-4FF4-6175200948D6}"/>
              </a:ext>
            </a:extLst>
          </p:cNvPr>
          <p:cNvPicPr>
            <a:picLocks noGrp="1" noChangeAspect="1"/>
          </p:cNvPicPr>
          <p:nvPr>
            <p:ph type="pic" sz="quarter" idx="48"/>
          </p:nvPr>
        </p:nvPicPr>
        <p:blipFill>
          <a:blip r:embed="rId2"/>
          <a:srcRect l="17794" r="17794"/>
          <a:stretch>
            <a:fillRect/>
          </a:stretch>
        </p:blipFill>
        <p:spPr>
          <a:xfrm>
            <a:off x="6096001" y="529148"/>
            <a:ext cx="5646030" cy="4953000"/>
          </a:xfrm>
        </p:spPr>
      </p:pic>
      <p:sp>
        <p:nvSpPr>
          <p:cNvPr id="3" name="Text Placeholder 2">
            <a:extLst>
              <a:ext uri="{FF2B5EF4-FFF2-40B4-BE49-F238E27FC236}">
                <a16:creationId xmlns:a16="http://schemas.microsoft.com/office/drawing/2014/main" id="{63BD4DB8-4FB3-7C90-D3D9-59F8BB7EAE2C}"/>
              </a:ext>
            </a:extLst>
          </p:cNvPr>
          <p:cNvSpPr>
            <a:spLocks noGrp="1"/>
          </p:cNvSpPr>
          <p:nvPr>
            <p:ph type="body" sz="quarter" idx="28"/>
          </p:nvPr>
        </p:nvSpPr>
        <p:spPr>
          <a:xfrm>
            <a:off x="85725" y="1533525"/>
            <a:ext cx="6515100" cy="4953000"/>
          </a:xfrm>
        </p:spPr>
        <p:txBody>
          <a:bodyPr/>
          <a:lstStyle/>
          <a:p>
            <a:r>
              <a:rPr lang="en-IN" sz="3600" b="1" dirty="0"/>
              <a:t>Software Requirements </a:t>
            </a:r>
            <a:r>
              <a:rPr lang="en-IN" dirty="0"/>
              <a:t>:</a:t>
            </a:r>
          </a:p>
          <a:p>
            <a:r>
              <a:rPr lang="en-IN" sz="2400" i="1" dirty="0"/>
              <a:t>Java </a:t>
            </a:r>
          </a:p>
          <a:p>
            <a:r>
              <a:rPr lang="en-IN" sz="2400" i="1" dirty="0"/>
              <a:t>Spring-boot</a:t>
            </a:r>
          </a:p>
          <a:p>
            <a:r>
              <a:rPr lang="en-IN" sz="2400" i="1" dirty="0"/>
              <a:t>MySQL </a:t>
            </a:r>
          </a:p>
          <a:p>
            <a:r>
              <a:rPr lang="en-IN" sz="2400" i="1" dirty="0"/>
              <a:t>Maven Docker IDE(IntelliJ/Eclipse)</a:t>
            </a:r>
          </a:p>
          <a:p>
            <a:r>
              <a:rPr lang="en-IN" sz="3600" b="1" dirty="0"/>
              <a:t>Hardware Requirements </a:t>
            </a:r>
            <a:r>
              <a:rPr lang="en-IN" dirty="0"/>
              <a:t>:</a:t>
            </a:r>
          </a:p>
          <a:p>
            <a:r>
              <a:rPr lang="en-IN" sz="2800" i="1" dirty="0"/>
              <a:t>Windows OS </a:t>
            </a:r>
          </a:p>
          <a:p>
            <a:r>
              <a:rPr lang="en-IN" sz="2800" i="1" dirty="0"/>
              <a:t>Internet connection</a:t>
            </a:r>
          </a:p>
        </p:txBody>
      </p:sp>
      <p:sp>
        <p:nvSpPr>
          <p:cNvPr id="4" name="Title 3">
            <a:extLst>
              <a:ext uri="{FF2B5EF4-FFF2-40B4-BE49-F238E27FC236}">
                <a16:creationId xmlns:a16="http://schemas.microsoft.com/office/drawing/2014/main" id="{AA478C52-2CF8-E6E4-F849-1F310A0AD21B}"/>
              </a:ext>
            </a:extLst>
          </p:cNvPr>
          <p:cNvSpPr>
            <a:spLocks noGrp="1"/>
          </p:cNvSpPr>
          <p:nvPr>
            <p:ph type="title"/>
          </p:nvPr>
        </p:nvSpPr>
        <p:spPr>
          <a:xfrm>
            <a:off x="0" y="1"/>
            <a:ext cx="10341425" cy="1390650"/>
          </a:xfrm>
        </p:spPr>
        <p:txBody>
          <a:bodyPr/>
          <a:lstStyle/>
          <a:p>
            <a:r>
              <a:rPr lang="en-IN" sz="5400" dirty="0"/>
              <a:t>System Requirements</a:t>
            </a:r>
          </a:p>
        </p:txBody>
      </p:sp>
      <p:sp>
        <p:nvSpPr>
          <p:cNvPr id="5" name="Footer Placeholder 4">
            <a:extLst>
              <a:ext uri="{FF2B5EF4-FFF2-40B4-BE49-F238E27FC236}">
                <a16:creationId xmlns:a16="http://schemas.microsoft.com/office/drawing/2014/main" id="{A658C516-35CC-B7EC-D38A-15FF5CEC27B5}"/>
              </a:ext>
            </a:extLst>
          </p:cNvPr>
          <p:cNvSpPr>
            <a:spLocks noGrp="1"/>
          </p:cNvSpPr>
          <p:nvPr>
            <p:ph type="ftr" sz="quarter" idx="49"/>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1608563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777A1FD-AA32-AC5E-3F7E-29DACE44F5D6}"/>
              </a:ext>
            </a:extLst>
          </p:cNvPr>
          <p:cNvPicPr>
            <a:picLocks noGrp="1" noChangeAspect="1"/>
          </p:cNvPicPr>
          <p:nvPr>
            <p:ph type="pic" sz="quarter" idx="48"/>
          </p:nvPr>
        </p:nvPicPr>
        <p:blipFill>
          <a:blip r:embed="rId2"/>
          <a:srcRect l="20793" r="20793"/>
          <a:stretch>
            <a:fillRect/>
          </a:stretch>
        </p:blipFill>
        <p:spPr>
          <a:xfrm>
            <a:off x="5867401" y="529148"/>
            <a:ext cx="5874630" cy="6157402"/>
          </a:xfrm>
        </p:spPr>
      </p:pic>
      <p:sp>
        <p:nvSpPr>
          <p:cNvPr id="3" name="Text Placeholder 2">
            <a:extLst>
              <a:ext uri="{FF2B5EF4-FFF2-40B4-BE49-F238E27FC236}">
                <a16:creationId xmlns:a16="http://schemas.microsoft.com/office/drawing/2014/main" id="{FD80EC7E-EE36-EA37-20EE-8D8639EE02C4}"/>
              </a:ext>
            </a:extLst>
          </p:cNvPr>
          <p:cNvSpPr>
            <a:spLocks noGrp="1"/>
          </p:cNvSpPr>
          <p:nvPr>
            <p:ph type="body" sz="quarter" idx="28"/>
          </p:nvPr>
        </p:nvSpPr>
        <p:spPr>
          <a:xfrm>
            <a:off x="66675" y="1114425"/>
            <a:ext cx="5410574" cy="5103495"/>
          </a:xfrm>
        </p:spPr>
        <p:txBody>
          <a:bodyPr/>
          <a:lstStyle/>
          <a:p>
            <a:r>
              <a:rPr lang="en-US" sz="3200" dirty="0"/>
              <a:t>It is an User friendly application.</a:t>
            </a:r>
          </a:p>
          <a:p>
            <a:r>
              <a:rPr lang="en-US" sz="3200" dirty="0">
                <a:ea typeface="+mn-lt"/>
                <a:cs typeface="+mn-lt"/>
              </a:rPr>
              <a:t>database helps to minimize data redundancy.</a:t>
            </a:r>
          </a:p>
          <a:p>
            <a:r>
              <a:rPr lang="en-US" sz="3200" dirty="0"/>
              <a:t>User can easily perform operations like add, update, search, delete the data from database.</a:t>
            </a:r>
            <a:endParaRPr lang="en-IN" sz="3200" dirty="0"/>
          </a:p>
        </p:txBody>
      </p:sp>
      <p:sp>
        <p:nvSpPr>
          <p:cNvPr id="4" name="Title 3">
            <a:extLst>
              <a:ext uri="{FF2B5EF4-FFF2-40B4-BE49-F238E27FC236}">
                <a16:creationId xmlns:a16="http://schemas.microsoft.com/office/drawing/2014/main" id="{E03197A3-C35A-FAF1-40EA-BC633E87B0B0}"/>
              </a:ext>
            </a:extLst>
          </p:cNvPr>
          <p:cNvSpPr>
            <a:spLocks noGrp="1"/>
          </p:cNvSpPr>
          <p:nvPr>
            <p:ph type="title"/>
          </p:nvPr>
        </p:nvSpPr>
        <p:spPr>
          <a:xfrm>
            <a:off x="0" y="1938"/>
            <a:ext cx="9823998" cy="1325563"/>
          </a:xfrm>
        </p:spPr>
        <p:txBody>
          <a:bodyPr/>
          <a:lstStyle/>
          <a:p>
            <a:r>
              <a:rPr lang="en-IN" sz="6000" dirty="0"/>
              <a:t>Advantages</a:t>
            </a:r>
          </a:p>
        </p:txBody>
      </p:sp>
      <p:sp>
        <p:nvSpPr>
          <p:cNvPr id="5" name="Footer Placeholder 4">
            <a:extLst>
              <a:ext uri="{FF2B5EF4-FFF2-40B4-BE49-F238E27FC236}">
                <a16:creationId xmlns:a16="http://schemas.microsoft.com/office/drawing/2014/main" id="{759CCE65-9532-41C2-A339-1CF9C8DF2312}"/>
              </a:ext>
            </a:extLst>
          </p:cNvPr>
          <p:cNvSpPr>
            <a:spLocks noGrp="1"/>
          </p:cNvSpPr>
          <p:nvPr>
            <p:ph type="ftr" sz="quarter" idx="49"/>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195257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CB35728-4B6C-82DE-8DB4-4562A59CBFBC}"/>
              </a:ext>
            </a:extLst>
          </p:cNvPr>
          <p:cNvPicPr>
            <a:picLocks noGrp="1" noChangeAspect="1"/>
          </p:cNvPicPr>
          <p:nvPr>
            <p:ph type="pic" sz="quarter" idx="48"/>
          </p:nvPr>
        </p:nvPicPr>
        <p:blipFill>
          <a:blip r:embed="rId2"/>
          <a:srcRect l="17794" r="17794"/>
          <a:stretch>
            <a:fillRect/>
          </a:stretch>
        </p:blipFill>
        <p:spPr>
          <a:xfrm>
            <a:off x="6169121" y="529148"/>
            <a:ext cx="5572909" cy="5852602"/>
          </a:xfrm>
        </p:spPr>
      </p:pic>
      <p:sp>
        <p:nvSpPr>
          <p:cNvPr id="3" name="Text Placeholder 2">
            <a:extLst>
              <a:ext uri="{FF2B5EF4-FFF2-40B4-BE49-F238E27FC236}">
                <a16:creationId xmlns:a16="http://schemas.microsoft.com/office/drawing/2014/main" id="{B69D2A45-0211-5795-FCE7-CA9BBAC21792}"/>
              </a:ext>
            </a:extLst>
          </p:cNvPr>
          <p:cNvSpPr>
            <a:spLocks noGrp="1"/>
          </p:cNvSpPr>
          <p:nvPr>
            <p:ph type="body" sz="quarter" idx="28"/>
          </p:nvPr>
        </p:nvSpPr>
        <p:spPr>
          <a:xfrm>
            <a:off x="180974" y="1479901"/>
            <a:ext cx="5915025" cy="4311299"/>
          </a:xfrm>
        </p:spPr>
        <p:txBody>
          <a:bodyPr/>
          <a:lstStyle/>
          <a:p>
            <a:r>
              <a:rPr lang="en-US" sz="2800" dirty="0"/>
              <a:t>This Pension Management System is designed to manage pension activities for both applicants and pension admins. It is </a:t>
            </a:r>
            <a:r>
              <a:rPr lang="en-US" sz="2800" dirty="0" err="1"/>
              <a:t>goot</a:t>
            </a:r>
            <a:r>
              <a:rPr lang="en-US" sz="2800" dirty="0"/>
              <a:t> for organization as well as employee because it is easy to use. This project is all about the solution that will largely help eliminate the problems associated with the manual process and easy to manage pensions. </a:t>
            </a:r>
            <a:endParaRPr lang="en-IN" sz="2800" dirty="0"/>
          </a:p>
        </p:txBody>
      </p:sp>
      <p:sp>
        <p:nvSpPr>
          <p:cNvPr id="4" name="Title 3">
            <a:extLst>
              <a:ext uri="{FF2B5EF4-FFF2-40B4-BE49-F238E27FC236}">
                <a16:creationId xmlns:a16="http://schemas.microsoft.com/office/drawing/2014/main" id="{3646A1D2-38FF-EDB7-6425-810805771D7D}"/>
              </a:ext>
            </a:extLst>
          </p:cNvPr>
          <p:cNvSpPr>
            <a:spLocks noGrp="1"/>
          </p:cNvSpPr>
          <p:nvPr>
            <p:ph type="title"/>
          </p:nvPr>
        </p:nvSpPr>
        <p:spPr>
          <a:xfrm>
            <a:off x="107852" y="154338"/>
            <a:ext cx="9823998" cy="1325563"/>
          </a:xfrm>
        </p:spPr>
        <p:txBody>
          <a:bodyPr/>
          <a:lstStyle/>
          <a:p>
            <a:r>
              <a:rPr lang="en-US" sz="6000" dirty="0"/>
              <a:t>Conclusion</a:t>
            </a:r>
            <a:endParaRPr lang="en-IN" sz="6000" dirty="0"/>
          </a:p>
        </p:txBody>
      </p:sp>
      <p:sp>
        <p:nvSpPr>
          <p:cNvPr id="5" name="Footer Placeholder 4">
            <a:extLst>
              <a:ext uri="{FF2B5EF4-FFF2-40B4-BE49-F238E27FC236}">
                <a16:creationId xmlns:a16="http://schemas.microsoft.com/office/drawing/2014/main" id="{2B819214-24BA-DE95-830A-BA47B970AD4A}"/>
              </a:ext>
            </a:extLst>
          </p:cNvPr>
          <p:cNvSpPr>
            <a:spLocks noGrp="1"/>
          </p:cNvSpPr>
          <p:nvPr>
            <p:ph type="ftr" sz="quarter" idx="49"/>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63880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sz="9600" dirty="0">
                <a:solidFill>
                  <a:srgbClr val="FFFF00"/>
                </a:solidFill>
              </a:rPr>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IN" dirty="0"/>
              <a:t>Functionality</a:t>
            </a: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IN" dirty="0"/>
              <a:t>Implemented Methods</a:t>
            </a:r>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IN" dirty="0"/>
              <a:t>Architecture of Application</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IN" dirty="0"/>
              <a:t>Procedure</a:t>
            </a:r>
            <a:endParaRPr lang="en-US" dirty="0"/>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8747-7E10-5D79-C727-3A3F4C57EF9F}"/>
              </a:ext>
            </a:extLst>
          </p:cNvPr>
          <p:cNvSpPr>
            <a:spLocks noGrp="1"/>
          </p:cNvSpPr>
          <p:nvPr>
            <p:ph type="title"/>
          </p:nvPr>
        </p:nvSpPr>
        <p:spPr/>
        <p:txBody>
          <a:bodyPr/>
          <a:lstStyle/>
          <a:p>
            <a:r>
              <a:rPr lang="en-US" dirty="0"/>
              <a:t> </a:t>
            </a:r>
            <a:endParaRPr lang="en-IN" dirty="0"/>
          </a:p>
        </p:txBody>
      </p:sp>
      <p:sp>
        <p:nvSpPr>
          <p:cNvPr id="3" name="Text Placeholder 2">
            <a:extLst>
              <a:ext uri="{FF2B5EF4-FFF2-40B4-BE49-F238E27FC236}">
                <a16:creationId xmlns:a16="http://schemas.microsoft.com/office/drawing/2014/main" id="{04A2A353-BB61-6B9B-04E6-78426714E616}"/>
              </a:ext>
            </a:extLst>
          </p:cNvPr>
          <p:cNvSpPr>
            <a:spLocks noGrp="1"/>
          </p:cNvSpPr>
          <p:nvPr>
            <p:ph type="body" sz="quarter" idx="28"/>
          </p:nvPr>
        </p:nvSpPr>
        <p:spPr/>
        <p:txBody>
          <a:bodyPr/>
          <a:lstStyle/>
          <a:p>
            <a:r>
              <a:rPr lang="en-IN" sz="2000" dirty="0" err="1"/>
              <a:t>Dockerization</a:t>
            </a:r>
            <a:endParaRPr lang="en-IN" sz="2000" dirty="0"/>
          </a:p>
        </p:txBody>
      </p:sp>
      <p:sp>
        <p:nvSpPr>
          <p:cNvPr id="4" name="Text Placeholder 3">
            <a:extLst>
              <a:ext uri="{FF2B5EF4-FFF2-40B4-BE49-F238E27FC236}">
                <a16:creationId xmlns:a16="http://schemas.microsoft.com/office/drawing/2014/main" id="{90A2E028-3B8A-B895-77FB-0C9BCD18EBF2}"/>
              </a:ext>
            </a:extLst>
          </p:cNvPr>
          <p:cNvSpPr>
            <a:spLocks noGrp="1"/>
          </p:cNvSpPr>
          <p:nvPr>
            <p:ph type="body" sz="quarter" idx="29"/>
          </p:nvPr>
        </p:nvSpPr>
        <p:spPr/>
        <p:txBody>
          <a:bodyPr/>
          <a:lstStyle/>
          <a:p>
            <a:r>
              <a:rPr lang="en-IN" dirty="0"/>
              <a:t>Steps of </a:t>
            </a:r>
            <a:r>
              <a:rPr lang="en-IN" dirty="0" err="1"/>
              <a:t>Dockerization</a:t>
            </a:r>
            <a:endParaRPr lang="en-IN" dirty="0"/>
          </a:p>
        </p:txBody>
      </p:sp>
      <p:sp>
        <p:nvSpPr>
          <p:cNvPr id="5" name="Text Placeholder 4">
            <a:extLst>
              <a:ext uri="{FF2B5EF4-FFF2-40B4-BE49-F238E27FC236}">
                <a16:creationId xmlns:a16="http://schemas.microsoft.com/office/drawing/2014/main" id="{E789FFD0-F329-43EE-4012-92FB478C6B8F}"/>
              </a:ext>
            </a:extLst>
          </p:cNvPr>
          <p:cNvSpPr>
            <a:spLocks noGrp="1"/>
          </p:cNvSpPr>
          <p:nvPr>
            <p:ph type="body" sz="quarter" idx="30"/>
          </p:nvPr>
        </p:nvSpPr>
        <p:spPr/>
        <p:txBody>
          <a:bodyPr/>
          <a:lstStyle/>
          <a:p>
            <a:r>
              <a:rPr lang="en-IN" dirty="0"/>
              <a:t>Requirements</a:t>
            </a:r>
          </a:p>
        </p:txBody>
      </p:sp>
      <p:sp>
        <p:nvSpPr>
          <p:cNvPr id="6" name="Text Placeholder 5">
            <a:extLst>
              <a:ext uri="{FF2B5EF4-FFF2-40B4-BE49-F238E27FC236}">
                <a16:creationId xmlns:a16="http://schemas.microsoft.com/office/drawing/2014/main" id="{42ECF874-84FC-AD1C-A768-CF910F6EBE41}"/>
              </a:ext>
            </a:extLst>
          </p:cNvPr>
          <p:cNvSpPr>
            <a:spLocks noGrp="1"/>
          </p:cNvSpPr>
          <p:nvPr>
            <p:ph type="body" sz="quarter" idx="31"/>
          </p:nvPr>
        </p:nvSpPr>
        <p:spPr/>
        <p:txBody>
          <a:bodyPr/>
          <a:lstStyle/>
          <a:p>
            <a:r>
              <a:rPr lang="en-IN" dirty="0"/>
              <a:t>Advantages</a:t>
            </a:r>
          </a:p>
        </p:txBody>
      </p:sp>
      <p:sp>
        <p:nvSpPr>
          <p:cNvPr id="7" name="Text Placeholder 6">
            <a:extLst>
              <a:ext uri="{FF2B5EF4-FFF2-40B4-BE49-F238E27FC236}">
                <a16:creationId xmlns:a16="http://schemas.microsoft.com/office/drawing/2014/main" id="{C15AFD42-9C47-474B-8BED-5EAAF29193DD}"/>
              </a:ext>
            </a:extLst>
          </p:cNvPr>
          <p:cNvSpPr>
            <a:spLocks noGrp="1"/>
          </p:cNvSpPr>
          <p:nvPr>
            <p:ph type="body" sz="quarter" idx="32"/>
          </p:nvPr>
        </p:nvSpPr>
        <p:spPr/>
        <p:txBody>
          <a:bodyPr/>
          <a:lstStyle/>
          <a:p>
            <a:r>
              <a:rPr lang="en-IN" dirty="0"/>
              <a:t>Conclusion</a:t>
            </a:r>
          </a:p>
        </p:txBody>
      </p:sp>
      <p:sp>
        <p:nvSpPr>
          <p:cNvPr id="8" name="Footer Placeholder 7">
            <a:extLst>
              <a:ext uri="{FF2B5EF4-FFF2-40B4-BE49-F238E27FC236}">
                <a16:creationId xmlns:a16="http://schemas.microsoft.com/office/drawing/2014/main" id="{7554E8DD-A122-6D09-0FD7-7A3DECD186B5}"/>
              </a:ext>
            </a:extLst>
          </p:cNvPr>
          <p:cNvSpPr>
            <a:spLocks noGrp="1"/>
          </p:cNvSpPr>
          <p:nvPr>
            <p:ph type="ftr" sz="quarter" idx="33"/>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250096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0" y="0"/>
            <a:ext cx="4114800" cy="1514475"/>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23830" y="1826056"/>
            <a:ext cx="5376870" cy="4389609"/>
          </a:xfrm>
        </p:spPr>
        <p:txBody>
          <a:bodyPr/>
          <a:lstStyle/>
          <a:p>
            <a:r>
              <a:rPr lang="en-US" sz="2400" i="1" dirty="0"/>
              <a:t>Pension Management System is an user friendly application by which employer and employee can check the pension details. It contains many features such as create applicant, check status, check balance, check application, issue pension ,load pension. This project is build as per Java Microservices Architecture with the help of spring-boot. </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200" u="none" strike="noStrike" kern="1200" cap="none" spc="0" normalizeH="0" baseline="0" noProof="0" dirty="0">
              <a:ln>
                <a:noFill/>
              </a:ln>
              <a:solidFill>
                <a:schemeClr val="bg1"/>
              </a:solidFill>
              <a:effectLst/>
              <a:uLnTx/>
              <a:uFillTx/>
            </a:endParaRPr>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895975" y="781051"/>
            <a:ext cx="6038850" cy="5783096"/>
          </a:xfrm>
        </p:spPr>
        <p:txBody>
          <a:bodyPr/>
          <a:lstStyle/>
          <a:p>
            <a:r>
              <a:rPr lang="en-US" sz="4000" dirty="0"/>
              <a:t>1.Add Pensioner/Employee Records</a:t>
            </a:r>
            <a:br>
              <a:rPr lang="en-US" sz="4000" dirty="0"/>
            </a:br>
            <a:r>
              <a:rPr lang="en-US" sz="4000" dirty="0"/>
              <a:t>2.</a:t>
            </a:r>
            <a:r>
              <a:rPr lang="en-IN" sz="4000" dirty="0"/>
              <a:t> View Employee Records</a:t>
            </a:r>
            <a:br>
              <a:rPr lang="en-IN" sz="4000" dirty="0"/>
            </a:br>
            <a:r>
              <a:rPr lang="en-IN" sz="4000" dirty="0"/>
              <a:t>3. Search Records(by id)</a:t>
            </a:r>
            <a:br>
              <a:rPr lang="en-IN" sz="4000" dirty="0"/>
            </a:br>
            <a:r>
              <a:rPr lang="en-IN" sz="4000" dirty="0"/>
              <a:t>4.</a:t>
            </a:r>
            <a:r>
              <a:rPr lang="en-US" sz="4000" dirty="0"/>
              <a:t> Calculate Pension(by their status)</a:t>
            </a:r>
            <a:br>
              <a:rPr lang="en-US" sz="4000" dirty="0"/>
            </a:br>
            <a:endParaRPr lang="en-US" sz="4000"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676400" y="2505075"/>
            <a:ext cx="2962275" cy="1477535"/>
          </a:xfrm>
        </p:spPr>
        <p:txBody>
          <a:bodyPr/>
          <a:lstStyle/>
          <a:p>
            <a:r>
              <a:rPr lang="en-IN" sz="2800" dirty="0"/>
              <a:t>Functionality</a:t>
            </a:r>
            <a:endParaRPr lang="en-US" sz="2800"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IN" sz="6000" dirty="0"/>
              <a:t>Implemented Methods</a:t>
            </a:r>
            <a:endParaRPr lang="en-US" sz="6000" dirty="0"/>
          </a:p>
        </p:txBody>
      </p:sp>
      <p:pic>
        <p:nvPicPr>
          <p:cNvPr id="8" name="图片占位符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2" cstate="print">
            <a:extLst>
              <a:ext uri="{28A0092B-C50C-407E-A947-70E740481C1C}">
                <a14:useLocalDpi xmlns:a14="http://schemas.microsoft.com/office/drawing/2010/main"/>
              </a:ext>
            </a:extLst>
          </a:blip>
          <a:srcRect/>
          <a:stretch>
            <a:fillRect/>
          </a:stretch>
        </p:blipFill>
        <p:spPr/>
      </p:pic>
      <p:sp>
        <p:nvSpPr>
          <p:cNvPr id="29" name="文本占位符 28">
            <a:extLst>
              <a:ext uri="{FF2B5EF4-FFF2-40B4-BE49-F238E27FC236}">
                <a16:creationId xmlns:a16="http://schemas.microsoft.com/office/drawing/2014/main" id="{0490F6D4-84D0-42DF-A807-E56706B577D6}"/>
              </a:ext>
            </a:extLst>
          </p:cNvPr>
          <p:cNvSpPr>
            <a:spLocks noGrp="1"/>
          </p:cNvSpPr>
          <p:nvPr>
            <p:ph type="body" sz="quarter" idx="27"/>
          </p:nvPr>
        </p:nvSpPr>
        <p:spPr>
          <a:xfrm>
            <a:off x="66676" y="4416565"/>
            <a:ext cx="1877575" cy="506399"/>
          </a:xfrm>
        </p:spPr>
        <p:txBody>
          <a:bodyPr/>
          <a:lstStyle/>
          <a:p>
            <a:r>
              <a:rPr lang="en-IN" sz="3200" dirty="0"/>
              <a:t>Create Applicant</a:t>
            </a:r>
            <a:endParaRPr lang="zh-CN" altLang="en-US" sz="3200" dirty="0"/>
          </a:p>
        </p:txBody>
      </p:sp>
      <p:sp>
        <p:nvSpPr>
          <p:cNvPr id="30" name="文本占位符 29">
            <a:extLst>
              <a:ext uri="{FF2B5EF4-FFF2-40B4-BE49-F238E27FC236}">
                <a16:creationId xmlns:a16="http://schemas.microsoft.com/office/drawing/2014/main" id="{99E3B6AA-5679-428D-B466-0173CBC55728}"/>
              </a:ext>
            </a:extLst>
          </p:cNvPr>
          <p:cNvSpPr>
            <a:spLocks noGrp="1"/>
          </p:cNvSpPr>
          <p:nvPr>
            <p:ph type="body" sz="quarter" idx="28"/>
          </p:nvPr>
        </p:nvSpPr>
        <p:spPr/>
        <p:txBody>
          <a:bodyPr/>
          <a:lstStyle/>
          <a:p>
            <a:r>
              <a:rPr lang="zh-CN" altLang="en-US" dirty="0"/>
              <a:t> </a:t>
            </a:r>
          </a:p>
        </p:txBody>
      </p:sp>
      <p:pic>
        <p:nvPicPr>
          <p:cNvPr id="10" name="图片占位符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3" cstate="print">
            <a:extLst>
              <a:ext uri="{28A0092B-C50C-407E-A947-70E740481C1C}">
                <a14:useLocalDpi xmlns:a14="http://schemas.microsoft.com/office/drawing/2010/main"/>
              </a:ext>
            </a:extLst>
          </a:blip>
          <a:srcRect/>
          <a:stretch>
            <a:fillRect/>
          </a:stretch>
        </p:blipFill>
        <p:spPr/>
      </p:pic>
      <p:sp>
        <p:nvSpPr>
          <p:cNvPr id="37" name="文本占位符 36">
            <a:extLst>
              <a:ext uri="{FF2B5EF4-FFF2-40B4-BE49-F238E27FC236}">
                <a16:creationId xmlns:a16="http://schemas.microsoft.com/office/drawing/2014/main" id="{3A30B02E-FBE1-41C5-AF6E-E1013275E84A}"/>
              </a:ext>
            </a:extLst>
          </p:cNvPr>
          <p:cNvSpPr>
            <a:spLocks noGrp="1"/>
          </p:cNvSpPr>
          <p:nvPr>
            <p:ph type="body" sz="quarter" idx="49"/>
          </p:nvPr>
        </p:nvSpPr>
        <p:spPr>
          <a:xfrm>
            <a:off x="2168947" y="4416565"/>
            <a:ext cx="1412454" cy="506399"/>
          </a:xfrm>
        </p:spPr>
        <p:txBody>
          <a:bodyPr/>
          <a:lstStyle/>
          <a:p>
            <a:r>
              <a:rPr lang="en-IN" sz="3200" dirty="0"/>
              <a:t>Check Status</a:t>
            </a:r>
            <a:endParaRPr lang="zh-CN" altLang="en-US" sz="3200" dirty="0"/>
          </a:p>
        </p:txBody>
      </p:sp>
      <p:sp>
        <p:nvSpPr>
          <p:cNvPr id="38" name="文本占位符 37">
            <a:extLst>
              <a:ext uri="{FF2B5EF4-FFF2-40B4-BE49-F238E27FC236}">
                <a16:creationId xmlns:a16="http://schemas.microsoft.com/office/drawing/2014/main" id="{6BEF3457-28AE-41BA-B285-C77561919C1A}"/>
              </a:ext>
            </a:extLst>
          </p:cNvPr>
          <p:cNvSpPr>
            <a:spLocks noGrp="1"/>
          </p:cNvSpPr>
          <p:nvPr>
            <p:ph type="body" sz="quarter" idx="50"/>
          </p:nvPr>
        </p:nvSpPr>
        <p:spPr/>
        <p:txBody>
          <a:bodyPr/>
          <a:lstStyle/>
          <a:p>
            <a:r>
              <a:rPr lang="zh-CN" altLang="en-US" dirty="0"/>
              <a:t> </a:t>
            </a:r>
          </a:p>
        </p:txBody>
      </p:sp>
      <p:pic>
        <p:nvPicPr>
          <p:cNvPr id="12" name="图片占位符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4" cstate="print">
            <a:extLst>
              <a:ext uri="{28A0092B-C50C-407E-A947-70E740481C1C}">
                <a14:useLocalDpi xmlns:a14="http://schemas.microsoft.com/office/drawing/2010/main"/>
              </a:ext>
            </a:extLst>
          </a:blip>
          <a:srcRect/>
          <a:stretch>
            <a:fillRect/>
          </a:stretch>
        </p:blipFill>
        <p:spPr/>
      </p:pic>
      <p:sp>
        <p:nvSpPr>
          <p:cNvPr id="39" name="文本占位符 38">
            <a:extLst>
              <a:ext uri="{FF2B5EF4-FFF2-40B4-BE49-F238E27FC236}">
                <a16:creationId xmlns:a16="http://schemas.microsoft.com/office/drawing/2014/main" id="{1B558BFC-AA9F-4991-A6BB-D56BEC07C16E}"/>
              </a:ext>
            </a:extLst>
          </p:cNvPr>
          <p:cNvSpPr>
            <a:spLocks noGrp="1"/>
          </p:cNvSpPr>
          <p:nvPr>
            <p:ph type="body" sz="quarter" idx="51"/>
          </p:nvPr>
        </p:nvSpPr>
        <p:spPr>
          <a:xfrm>
            <a:off x="3806099" y="4458948"/>
            <a:ext cx="2289902" cy="506399"/>
          </a:xfrm>
        </p:spPr>
        <p:txBody>
          <a:bodyPr/>
          <a:lstStyle/>
          <a:p>
            <a:r>
              <a:rPr lang="en-IN" sz="3200" dirty="0"/>
              <a:t>Check Balance</a:t>
            </a:r>
            <a:endParaRPr lang="zh-CN" altLang="en-US" sz="3200" dirty="0"/>
          </a:p>
        </p:txBody>
      </p:sp>
      <p:sp>
        <p:nvSpPr>
          <p:cNvPr id="40" name="文本占位符 39">
            <a:extLst>
              <a:ext uri="{FF2B5EF4-FFF2-40B4-BE49-F238E27FC236}">
                <a16:creationId xmlns:a16="http://schemas.microsoft.com/office/drawing/2014/main" id="{17095E6E-F279-4342-B53E-E53B820336B3}"/>
              </a:ext>
            </a:extLst>
          </p:cNvPr>
          <p:cNvSpPr>
            <a:spLocks noGrp="1"/>
          </p:cNvSpPr>
          <p:nvPr>
            <p:ph type="body" sz="quarter" idx="52"/>
          </p:nvPr>
        </p:nvSpPr>
        <p:spPr/>
        <p:txBody>
          <a:bodyPr/>
          <a:lstStyle/>
          <a:p>
            <a:r>
              <a:rPr lang="en-US" altLang="zh-CN" dirty="0"/>
              <a:t>  </a:t>
            </a:r>
          </a:p>
        </p:txBody>
      </p:sp>
      <p:pic>
        <p:nvPicPr>
          <p:cNvPr id="14" name="图片占位符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p:pic>
      <p:sp>
        <p:nvSpPr>
          <p:cNvPr id="41" name="文本占位符 40">
            <a:extLst>
              <a:ext uri="{FF2B5EF4-FFF2-40B4-BE49-F238E27FC236}">
                <a16:creationId xmlns:a16="http://schemas.microsoft.com/office/drawing/2014/main" id="{DBA8686B-D3EF-40DF-939C-F875885DD598}"/>
              </a:ext>
            </a:extLst>
          </p:cNvPr>
          <p:cNvSpPr>
            <a:spLocks noGrp="1"/>
          </p:cNvSpPr>
          <p:nvPr>
            <p:ph type="body" sz="quarter" idx="53"/>
          </p:nvPr>
        </p:nvSpPr>
        <p:spPr>
          <a:xfrm>
            <a:off x="5972175" y="4416565"/>
            <a:ext cx="2182846" cy="1041260"/>
          </a:xfrm>
        </p:spPr>
        <p:txBody>
          <a:bodyPr/>
          <a:lstStyle/>
          <a:p>
            <a:r>
              <a:rPr lang="en-IN" sz="3200" dirty="0"/>
              <a:t>Check Application</a:t>
            </a:r>
            <a:endParaRPr lang="zh-CN" altLang="en-US" dirty="0"/>
          </a:p>
        </p:txBody>
      </p:sp>
      <p:sp>
        <p:nvSpPr>
          <p:cNvPr id="42" name="文本占位符 41">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a:t>  </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文本占位符 42">
            <a:extLst>
              <a:ext uri="{FF2B5EF4-FFF2-40B4-BE49-F238E27FC236}">
                <a16:creationId xmlns:a16="http://schemas.microsoft.com/office/drawing/2014/main" id="{759A333C-6D37-427A-BE2A-4C2660134A5A}"/>
              </a:ext>
            </a:extLst>
          </p:cNvPr>
          <p:cNvSpPr>
            <a:spLocks noGrp="1"/>
          </p:cNvSpPr>
          <p:nvPr>
            <p:ph type="body" sz="quarter" idx="55"/>
          </p:nvPr>
        </p:nvSpPr>
        <p:spPr>
          <a:xfrm>
            <a:off x="8196182" y="4297741"/>
            <a:ext cx="1621032" cy="1325563"/>
          </a:xfrm>
        </p:spPr>
        <p:txBody>
          <a:bodyPr/>
          <a:lstStyle/>
          <a:p>
            <a:r>
              <a:rPr lang="en-IN" sz="3200" dirty="0"/>
              <a:t>Issue Pension</a:t>
            </a:r>
            <a:endParaRPr lang="zh-CN" altLang="en-US" sz="3200" dirty="0"/>
          </a:p>
        </p:txBody>
      </p:sp>
      <p:sp>
        <p:nvSpPr>
          <p:cNvPr id="50" name="文本占位符 49">
            <a:extLst>
              <a:ext uri="{FF2B5EF4-FFF2-40B4-BE49-F238E27FC236}">
                <a16:creationId xmlns:a16="http://schemas.microsoft.com/office/drawing/2014/main" id="{4E9BE8F8-2FF1-43CB-B1AA-4F07E411D171}"/>
              </a:ext>
            </a:extLst>
          </p:cNvPr>
          <p:cNvSpPr>
            <a:spLocks noGrp="1"/>
          </p:cNvSpPr>
          <p:nvPr>
            <p:ph type="body" sz="quarter" idx="56"/>
          </p:nvPr>
        </p:nvSpPr>
        <p:spPr>
          <a:xfrm>
            <a:off x="9858375" y="4217987"/>
            <a:ext cx="2266949" cy="1325563"/>
          </a:xfrm>
        </p:spPr>
        <p:txBody>
          <a:bodyPr/>
          <a:lstStyle/>
          <a:p>
            <a:endParaRPr lang="en-US" altLang="zh-CN" dirty="0"/>
          </a:p>
          <a:p>
            <a:r>
              <a:rPr lang="en-IN" sz="3200" dirty="0"/>
              <a:t>Load Pension</a:t>
            </a:r>
            <a:endParaRPr lang="zh-CN" altLang="en-US" sz="3200" dirty="0"/>
          </a:p>
        </p:txBody>
      </p:sp>
      <p:sp>
        <p:nvSpPr>
          <p:cNvPr id="25" name="Slide Number Placeholder 13">
            <a:extLst>
              <a:ext uri="{FF2B5EF4-FFF2-40B4-BE49-F238E27FC236}">
                <a16:creationId xmlns:a16="http://schemas.microsoft.com/office/drawing/2014/main" id="{65C6A595-7771-3F19-AAF6-19787351EACD}"/>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5F21DD15-20BD-8AB7-600E-8633254E01B9}"/>
              </a:ext>
            </a:extLst>
          </p:cNvPr>
          <p:cNvSpPr>
            <a:spLocks noGrp="1"/>
          </p:cNvSpPr>
          <p:nvPr>
            <p:ph type="ftr" sz="quarter" idx="62"/>
          </p:nvPr>
        </p:nvSpPr>
        <p:spPr/>
        <p:txBody>
          <a:bodyPr/>
          <a:lstStyle/>
          <a:p>
            <a:r>
              <a:rPr lang="en-US" dirty="0"/>
              <a:t> </a:t>
            </a:r>
            <a:endParaRPr lang="en-US" noProof="0" dirty="0"/>
          </a:p>
        </p:txBody>
      </p:sp>
    </p:spTree>
    <p:extLst>
      <p:ext uri="{BB962C8B-B14F-4D97-AF65-F5344CB8AC3E}">
        <p14:creationId xmlns:p14="http://schemas.microsoft.com/office/powerpoint/2010/main" val="2517140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IN" dirty="0"/>
              <a:t>Project Architecture</a:t>
            </a:r>
            <a:endParaRPr lang="en-US" dirty="0"/>
          </a:p>
        </p:txBody>
      </p:sp>
      <p:sp>
        <p:nvSpPr>
          <p:cNvPr id="4" name="Footer Placeholder 3">
            <a:extLst>
              <a:ext uri="{FF2B5EF4-FFF2-40B4-BE49-F238E27FC236}">
                <a16:creationId xmlns:a16="http://schemas.microsoft.com/office/drawing/2014/main" id="{CE70155C-EA7D-1AC6-6F40-25FF295F9BD4}"/>
              </a:ext>
            </a:extLst>
          </p:cNvPr>
          <p:cNvSpPr>
            <a:spLocks noGrp="1"/>
          </p:cNvSpPr>
          <p:nvPr>
            <p:ph type="ftr" sz="quarter" idx="54"/>
          </p:nvPr>
        </p:nvSpPr>
        <p:spPr/>
        <p:txBody>
          <a:bodyPr/>
          <a:lstStyle/>
          <a:p>
            <a:r>
              <a:rPr lang="en-US" noProof="0"/>
              <a:t>Presentation Title</a:t>
            </a:r>
            <a:endParaRPr lang="en-US" noProof="0" dirty="0"/>
          </a:p>
        </p:txBody>
      </p:sp>
      <p:sp>
        <p:nvSpPr>
          <p:cNvPr id="15" name="Slide Number Placeholder 13">
            <a:extLst>
              <a:ext uri="{FF2B5EF4-FFF2-40B4-BE49-F238E27FC236}">
                <a16:creationId xmlns:a16="http://schemas.microsoft.com/office/drawing/2014/main" id="{679DA676-802B-4F1C-F2D7-8AB7BA23BD9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86" name="Rectangle 85">
            <a:extLst>
              <a:ext uri="{FF2B5EF4-FFF2-40B4-BE49-F238E27FC236}">
                <a16:creationId xmlns:a16="http://schemas.microsoft.com/office/drawing/2014/main" id="{79AEC425-8F7C-5D1E-6090-177D27FDD6B4}"/>
              </a:ext>
            </a:extLst>
          </p:cNvPr>
          <p:cNvSpPr/>
          <p:nvPr/>
        </p:nvSpPr>
        <p:spPr>
          <a:xfrm>
            <a:off x="4599432" y="1819275"/>
            <a:ext cx="3249168" cy="771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Repository class extending CRUD services</a:t>
            </a:r>
            <a:endParaRPr lang="en-IN" dirty="0"/>
          </a:p>
        </p:txBody>
      </p:sp>
      <p:sp>
        <p:nvSpPr>
          <p:cNvPr id="87" name="Rectangle: Rounded Corners 86">
            <a:extLst>
              <a:ext uri="{FF2B5EF4-FFF2-40B4-BE49-F238E27FC236}">
                <a16:creationId xmlns:a16="http://schemas.microsoft.com/office/drawing/2014/main" id="{9A1A099E-C725-E7C5-0A42-2CFF16B91CA7}"/>
              </a:ext>
            </a:extLst>
          </p:cNvPr>
          <p:cNvSpPr/>
          <p:nvPr/>
        </p:nvSpPr>
        <p:spPr>
          <a:xfrm>
            <a:off x="1276350" y="3295650"/>
            <a:ext cx="1228725" cy="18859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client</a:t>
            </a:r>
            <a:endParaRPr lang="en-IN" dirty="0"/>
          </a:p>
        </p:txBody>
      </p:sp>
      <p:sp>
        <p:nvSpPr>
          <p:cNvPr id="89" name="Rectangle: Rounded Corners 88">
            <a:extLst>
              <a:ext uri="{FF2B5EF4-FFF2-40B4-BE49-F238E27FC236}">
                <a16:creationId xmlns:a16="http://schemas.microsoft.com/office/drawing/2014/main" id="{80392C63-B46F-68DF-BEB1-D66B9D2A2E75}"/>
              </a:ext>
            </a:extLst>
          </p:cNvPr>
          <p:cNvSpPr/>
          <p:nvPr/>
        </p:nvSpPr>
        <p:spPr>
          <a:xfrm>
            <a:off x="3895725" y="3295650"/>
            <a:ext cx="1466850" cy="18859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controller</a:t>
            </a:r>
            <a:endParaRPr lang="en-IN" dirty="0"/>
          </a:p>
        </p:txBody>
      </p:sp>
      <p:sp>
        <p:nvSpPr>
          <p:cNvPr id="90" name="Rectangle: Rounded Corners 89">
            <a:extLst>
              <a:ext uri="{FF2B5EF4-FFF2-40B4-BE49-F238E27FC236}">
                <a16:creationId xmlns:a16="http://schemas.microsoft.com/office/drawing/2014/main" id="{8B46E480-3556-B268-6BB5-C8BFC9C89D8E}"/>
              </a:ext>
            </a:extLst>
          </p:cNvPr>
          <p:cNvSpPr/>
          <p:nvPr/>
        </p:nvSpPr>
        <p:spPr>
          <a:xfrm>
            <a:off x="6496050" y="3295650"/>
            <a:ext cx="1352550" cy="18859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Service layer</a:t>
            </a:r>
            <a:endParaRPr lang="en-IN" dirty="0"/>
          </a:p>
        </p:txBody>
      </p:sp>
      <p:sp>
        <p:nvSpPr>
          <p:cNvPr id="91" name="Rectangle: Rounded Corners 90">
            <a:extLst>
              <a:ext uri="{FF2B5EF4-FFF2-40B4-BE49-F238E27FC236}">
                <a16:creationId xmlns:a16="http://schemas.microsoft.com/office/drawing/2014/main" id="{8A851FEE-6CEA-A692-8654-052DE4138B23}"/>
              </a:ext>
            </a:extLst>
          </p:cNvPr>
          <p:cNvSpPr/>
          <p:nvPr/>
        </p:nvSpPr>
        <p:spPr>
          <a:xfrm>
            <a:off x="9163050" y="3295650"/>
            <a:ext cx="1476375" cy="18859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a:t>
            </a:r>
            <a:endParaRPr lang="en-IN" dirty="0"/>
          </a:p>
        </p:txBody>
      </p:sp>
      <p:sp>
        <p:nvSpPr>
          <p:cNvPr id="92" name="Flowchart: Magnetic Disk 91">
            <a:extLst>
              <a:ext uri="{FF2B5EF4-FFF2-40B4-BE49-F238E27FC236}">
                <a16:creationId xmlns:a16="http://schemas.microsoft.com/office/drawing/2014/main" id="{BDEAB49C-8307-7F8F-9CE3-442B3DBDDCD7}"/>
              </a:ext>
            </a:extLst>
          </p:cNvPr>
          <p:cNvSpPr/>
          <p:nvPr/>
        </p:nvSpPr>
        <p:spPr>
          <a:xfrm>
            <a:off x="7592570" y="5543550"/>
            <a:ext cx="2475355" cy="949325"/>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database</a:t>
            </a:r>
            <a:endParaRPr lang="en-IN" dirty="0"/>
          </a:p>
        </p:txBody>
      </p:sp>
      <p:cxnSp>
        <p:nvCxnSpPr>
          <p:cNvPr id="94" name="Connector: Elbow 93">
            <a:extLst>
              <a:ext uri="{FF2B5EF4-FFF2-40B4-BE49-F238E27FC236}">
                <a16:creationId xmlns:a16="http://schemas.microsoft.com/office/drawing/2014/main" id="{A2B650A7-1C8A-817C-1B6D-32730099ABE1}"/>
              </a:ext>
            </a:extLst>
          </p:cNvPr>
          <p:cNvCxnSpPr>
            <a:cxnSpLocks/>
            <a:stCxn id="86" idx="2"/>
            <a:endCxn id="90" idx="0"/>
          </p:cNvCxnSpPr>
          <p:nvPr/>
        </p:nvCxnSpPr>
        <p:spPr>
          <a:xfrm rot="16200000" flipH="1">
            <a:off x="6345745" y="2469070"/>
            <a:ext cx="704850" cy="948309"/>
          </a:xfrm>
          <a:prstGeom prst="bentConnector3">
            <a:avLst>
              <a:gd name="adj1" fmla="val 50000"/>
            </a:avLst>
          </a:prstGeom>
          <a:ln>
            <a:solidFill>
              <a:srgbClr val="FFFF0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7" name="Connector: Elbow 96">
            <a:extLst>
              <a:ext uri="{FF2B5EF4-FFF2-40B4-BE49-F238E27FC236}">
                <a16:creationId xmlns:a16="http://schemas.microsoft.com/office/drawing/2014/main" id="{A8C05364-6B7A-1D18-A7FA-0A065985E840}"/>
              </a:ext>
            </a:extLst>
          </p:cNvPr>
          <p:cNvCxnSpPr>
            <a:stCxn id="87" idx="3"/>
            <a:endCxn id="89" idx="1"/>
          </p:cNvCxnSpPr>
          <p:nvPr/>
        </p:nvCxnSpPr>
        <p:spPr>
          <a:xfrm>
            <a:off x="2505075" y="4238625"/>
            <a:ext cx="1390650" cy="12700"/>
          </a:xfrm>
          <a:prstGeom prst="bentConnector3">
            <a:avLst>
              <a:gd name="adj1" fmla="val 50685"/>
            </a:avLst>
          </a:prstGeom>
          <a:ln>
            <a:solidFill>
              <a:srgbClr val="FFFF00"/>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2E963099-3470-8331-8524-953FEF3983CE}"/>
              </a:ext>
            </a:extLst>
          </p:cNvPr>
          <p:cNvCxnSpPr>
            <a:stCxn id="89" idx="3"/>
            <a:endCxn id="90" idx="1"/>
          </p:cNvCxnSpPr>
          <p:nvPr/>
        </p:nvCxnSpPr>
        <p:spPr>
          <a:xfrm>
            <a:off x="5362575" y="4238625"/>
            <a:ext cx="1133475" cy="0"/>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CBF27A-B578-0F89-6618-7019A931C6BA}"/>
              </a:ext>
            </a:extLst>
          </p:cNvPr>
          <p:cNvCxnSpPr>
            <a:cxnSpLocks/>
            <a:stCxn id="90" idx="3"/>
            <a:endCxn id="91" idx="1"/>
          </p:cNvCxnSpPr>
          <p:nvPr/>
        </p:nvCxnSpPr>
        <p:spPr>
          <a:xfrm>
            <a:off x="7848600" y="4238625"/>
            <a:ext cx="1314450" cy="0"/>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06B9A4A-494B-DB13-1253-77F9DD777526}"/>
              </a:ext>
            </a:extLst>
          </p:cNvPr>
          <p:cNvCxnSpPr>
            <a:endCxn id="92" idx="4"/>
          </p:cNvCxnSpPr>
          <p:nvPr/>
        </p:nvCxnSpPr>
        <p:spPr>
          <a:xfrm rot="5400000">
            <a:off x="9806782" y="5442744"/>
            <a:ext cx="836613" cy="314325"/>
          </a:xfrm>
          <a:prstGeom prst="bentConnector2">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73481123-C996-570E-C08D-6B59475B4F07}"/>
              </a:ext>
            </a:extLst>
          </p:cNvPr>
          <p:cNvCxnSpPr>
            <a:stCxn id="90" idx="2"/>
            <a:endCxn id="92" idx="2"/>
          </p:cNvCxnSpPr>
          <p:nvPr/>
        </p:nvCxnSpPr>
        <p:spPr>
          <a:xfrm rot="16200000" flipH="1">
            <a:off x="6964141" y="5389783"/>
            <a:ext cx="836613" cy="420245"/>
          </a:xfrm>
          <a:prstGeom prst="bentConnector2">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021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IN" sz="6000" dirty="0"/>
              <a:t>Procedure</a:t>
            </a:r>
            <a:endParaRPr lang="en-US" sz="6000" dirty="0"/>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8"/>
          </p:nvPr>
        </p:nvSpPr>
        <p:spPr/>
        <p:txBody>
          <a:bodyPr/>
          <a:lstStyle/>
          <a:p>
            <a:r>
              <a:rPr lang="en-US" dirty="0"/>
              <a:t>ROI</a:t>
            </a:r>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4294967295"/>
          </p:nvPr>
        </p:nvSpPr>
        <p:spPr>
          <a:xfrm>
            <a:off x="7029450" y="2984500"/>
            <a:ext cx="5162550" cy="420688"/>
          </a:xfrm>
        </p:spPr>
        <p:txBody>
          <a:bodyPr/>
          <a:lstStyle/>
          <a:p>
            <a:r>
              <a:rPr lang="en-US" dirty="0"/>
              <a:t>Niche Markets</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4294967295"/>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528" r="2528"/>
          <a:stretch>
            <a:fillRect/>
          </a:stretch>
        </p:blipFill>
        <p:spPr>
          <a:xfrm>
            <a:off x="0" y="4716463"/>
            <a:ext cx="536575" cy="565150"/>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4294967295"/>
          </p:nvPr>
        </p:nvSpPr>
        <p:spPr>
          <a:xfrm>
            <a:off x="7029450" y="4597400"/>
            <a:ext cx="5162550" cy="420688"/>
          </a:xfrm>
        </p:spPr>
        <p:txBody>
          <a:bodyPr/>
          <a:lstStyle/>
          <a:p>
            <a:r>
              <a:rPr lang="en-US" dirty="0" err="1"/>
              <a:t>hains</a:t>
            </a:r>
            <a:endParaRPr lang="en-US" dirty="0"/>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4294967295"/>
          </p:nvPr>
        </p:nvSpPr>
        <p:spPr>
          <a:xfrm>
            <a:off x="4482548" y="-1"/>
            <a:ext cx="7553739" cy="7026965"/>
          </a:xfrm>
        </p:spPr>
        <p:txBody>
          <a:bodyPr/>
          <a:lstStyle/>
          <a:p>
            <a:r>
              <a:rPr lang="en-US" sz="2800" dirty="0"/>
              <a:t>1.Project structure is created using Spring </a:t>
            </a:r>
            <a:r>
              <a:rPr lang="en-US" sz="2800" dirty="0" err="1"/>
              <a:t>Initializr</a:t>
            </a:r>
            <a:r>
              <a:rPr lang="en-US" sz="2800" dirty="0"/>
              <a:t> by adding all the required dependencies, plugins and versions.</a:t>
            </a:r>
          </a:p>
          <a:p>
            <a:r>
              <a:rPr lang="en-US" sz="2800" dirty="0"/>
              <a:t>2.Write required classes and methods. 3.We have to install all the </a:t>
            </a:r>
            <a:r>
              <a:rPr lang="en-US" sz="2800" dirty="0" err="1"/>
              <a:t>dependancies</a:t>
            </a:r>
            <a:r>
              <a:rPr lang="en-US" sz="2800" dirty="0"/>
              <a:t> by doing </a:t>
            </a:r>
            <a:r>
              <a:rPr lang="en-US" sz="2800" dirty="0" err="1"/>
              <a:t>mvn</a:t>
            </a:r>
            <a:r>
              <a:rPr lang="en-US" sz="2800" dirty="0"/>
              <a:t> clean install.</a:t>
            </a:r>
          </a:p>
          <a:p>
            <a:r>
              <a:rPr lang="en-US" sz="2800" dirty="0"/>
              <a:t>4.Start </a:t>
            </a:r>
            <a:r>
              <a:rPr lang="en-US" sz="2800" dirty="0" err="1"/>
              <a:t>mysql</a:t>
            </a:r>
            <a:r>
              <a:rPr lang="en-US" sz="2800" dirty="0"/>
              <a:t> image in docker using docker-compose -f </a:t>
            </a:r>
            <a:r>
              <a:rPr lang="en-US" sz="2800" dirty="0" err="1"/>
              <a:t>dockercompose-mysql.yml</a:t>
            </a:r>
            <a:r>
              <a:rPr lang="en-US" sz="2800" dirty="0"/>
              <a:t> up -d </a:t>
            </a:r>
          </a:p>
          <a:p>
            <a:r>
              <a:rPr lang="en-US" sz="2800" dirty="0"/>
              <a:t>5.We have to run the application by using maven </a:t>
            </a:r>
            <a:r>
              <a:rPr lang="en-US" sz="2800" dirty="0" err="1"/>
              <a:t>spring-boot:run</a:t>
            </a:r>
            <a:r>
              <a:rPr lang="en-US" sz="2800" dirty="0"/>
              <a:t>. </a:t>
            </a:r>
          </a:p>
          <a:p>
            <a:r>
              <a:rPr lang="en-US" sz="2800" dirty="0"/>
              <a:t>6.Tomcat </a:t>
            </a:r>
            <a:r>
              <a:rPr lang="en-US" sz="2800" dirty="0" err="1"/>
              <a:t>Apachevserver</a:t>
            </a:r>
            <a:r>
              <a:rPr lang="en-US" sz="2800" dirty="0"/>
              <a:t> will be started after running the project. </a:t>
            </a:r>
          </a:p>
          <a:p>
            <a:r>
              <a:rPr lang="en-US" sz="2800" dirty="0"/>
              <a:t>7.Work on the data in Postman by using </a:t>
            </a:r>
            <a:r>
              <a:rPr lang="en-US" sz="2800" dirty="0" err="1"/>
              <a:t>url</a:t>
            </a:r>
            <a:r>
              <a:rPr lang="en-US" sz="2800" dirty="0"/>
              <a:t> https://localhost: port number/method </a:t>
            </a:r>
            <a:r>
              <a:rPr lang="en-US" sz="2800" dirty="0" err="1"/>
              <a:t>na</a:t>
            </a:r>
            <a:endParaRPr lang="en-US" sz="2800" dirty="0"/>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51972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347869"/>
            <a:ext cx="9823998" cy="1796821"/>
          </a:xfrm>
        </p:spPr>
        <p:txBody>
          <a:bodyPr/>
          <a:lstStyle/>
          <a:p>
            <a:r>
              <a:rPr lang="en-IN" sz="6600" dirty="0" err="1"/>
              <a:t>Dockerization</a:t>
            </a:r>
            <a:endParaRPr lang="en-US" sz="6600"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198783" y="1580321"/>
            <a:ext cx="5705060" cy="4635343"/>
          </a:xfrm>
        </p:spPr>
        <p:txBody>
          <a:bodyPr/>
          <a:lstStyle/>
          <a:p>
            <a:pPr marL="457200" indent="-457200" defTabSz="457200">
              <a:spcBef>
                <a:spcPts val="1000"/>
              </a:spcBef>
              <a:buClr>
                <a:schemeClr val="bg2">
                  <a:lumMod val="40000"/>
                  <a:lumOff val="60000"/>
                </a:schemeClr>
              </a:buClr>
              <a:buSzPct val="80000"/>
              <a:buFont typeface="Wingdings 3" charset="2"/>
              <a:buChar char=""/>
            </a:pPr>
            <a:r>
              <a:rPr lang="en-US" sz="2800" dirty="0">
                <a:solidFill>
                  <a:srgbClr val="EBEBEB"/>
                </a:solidFill>
                <a:latin typeface="+mj-lt"/>
                <a:ea typeface="+mj-ea"/>
                <a:cs typeface="+mj-cs"/>
              </a:rPr>
              <a:t> Docker is an open source platform that enables developers to build, deploy, run, update and manage containers. </a:t>
            </a:r>
          </a:p>
          <a:p>
            <a:pPr defTabSz="457200">
              <a:spcBef>
                <a:spcPts val="1000"/>
              </a:spcBef>
              <a:buClr>
                <a:schemeClr val="bg2">
                  <a:lumMod val="40000"/>
                  <a:lumOff val="60000"/>
                </a:schemeClr>
              </a:buClr>
              <a:buSzPct val="80000"/>
              <a:buFont typeface="Wingdings 3" charset="2"/>
              <a:buChar char=""/>
            </a:pPr>
            <a:endParaRPr lang="en-US" sz="2800" dirty="0">
              <a:solidFill>
                <a:srgbClr val="EBEBEB"/>
              </a:solidFill>
              <a:latin typeface="+mj-lt"/>
              <a:ea typeface="+mj-ea"/>
              <a:cs typeface="+mj-cs"/>
            </a:endParaRPr>
          </a:p>
          <a:p>
            <a:pPr marL="457200" indent="-457200" defTabSz="457200">
              <a:spcBef>
                <a:spcPts val="1000"/>
              </a:spcBef>
              <a:buClr>
                <a:schemeClr val="bg2">
                  <a:lumMod val="40000"/>
                  <a:lumOff val="60000"/>
                </a:schemeClr>
              </a:buClr>
              <a:buSzPct val="80000"/>
              <a:buFont typeface="Wingdings 3" charset="2"/>
              <a:buChar char=""/>
            </a:pPr>
            <a:r>
              <a:rPr lang="en-US" sz="2800" dirty="0">
                <a:solidFill>
                  <a:srgbClr val="EBEBEB"/>
                </a:solidFill>
                <a:latin typeface="+mj-lt"/>
                <a:ea typeface="+mj-ea"/>
                <a:cs typeface="+mj-cs"/>
              </a:rPr>
              <a:t>Docker containers can run anywhere, However, Windows images can run only on Windows hosts and Linux images can run on Linux hosts</a:t>
            </a:r>
            <a:endParaRPr lang="en-US" altLang="zh-CN" sz="2800" dirty="0"/>
          </a:p>
          <a:p>
            <a:endParaRPr lang="en-US" sz="2800"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4157533387"/>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3.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107</TotalTime>
  <Words>501</Words>
  <Application>Microsoft Office PowerPoint</Application>
  <PresentationFormat>Widescreen</PresentationFormat>
  <Paragraphs>94</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等线</vt:lpstr>
      <vt:lpstr>Abadi</vt:lpstr>
      <vt:lpstr>Arial</vt:lpstr>
      <vt:lpstr>Calibri</vt:lpstr>
      <vt:lpstr>Posterama Text Black</vt:lpstr>
      <vt:lpstr>Posterama Text SemiBold</vt:lpstr>
      <vt:lpstr>Wingdings</vt:lpstr>
      <vt:lpstr>Wingdings 3</vt:lpstr>
      <vt:lpstr>Office 主题​​</vt:lpstr>
      <vt:lpstr>Pension Management System </vt:lpstr>
      <vt:lpstr>Agenda</vt:lpstr>
      <vt:lpstr> </vt:lpstr>
      <vt:lpstr>Introduction</vt:lpstr>
      <vt:lpstr>1.Add Pensioner/Employee Records 2. View Employee Records 3. Search Records(by id) 4. Calculate Pension(by their status) </vt:lpstr>
      <vt:lpstr>Implemented Methods</vt:lpstr>
      <vt:lpstr>Project Architecture</vt:lpstr>
      <vt:lpstr>Procedure</vt:lpstr>
      <vt:lpstr>Dockerization</vt:lpstr>
      <vt:lpstr>Steps of Dockerization </vt:lpstr>
      <vt:lpstr>System Requirements</vt:lpstr>
      <vt:lpstr>Advantages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Pension Management System</dc:title>
  <dc:creator>kavya maraka</dc:creator>
  <cp:lastModifiedBy>kavya maraka</cp:lastModifiedBy>
  <cp:revision>1</cp:revision>
  <dcterms:created xsi:type="dcterms:W3CDTF">2022-11-17T13:44:38Z</dcterms:created>
  <dcterms:modified xsi:type="dcterms:W3CDTF">2022-11-17T15:31:43Z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